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334566" y="874668"/>
          <a:ext cx="11521280" cy="2626340"/>
        </p:xfrm>
        <a:graphic>
          <a:graphicData uri="http://schemas.openxmlformats.org/drawingml/2006/table">
            <a:tbl>
              <a:tblPr firstRow="1" firstCol="1" bandRow="1"/>
              <a:tblGrid>
                <a:gridCol w="2952328">
                  <a:extLst>
                    <a:ext uri="{9D8B030D-6E8A-4147-A177-3AD203B41FA5}">
                      <a16:colId xmlns:a16="http://schemas.microsoft.com/office/drawing/2014/main" val="1774872007"/>
                    </a:ext>
                  </a:extLst>
                </a:gridCol>
                <a:gridCol w="8568952">
                  <a:extLst>
                    <a:ext uri="{9D8B030D-6E8A-4147-A177-3AD203B41FA5}">
                      <a16:colId xmlns:a16="http://schemas.microsoft.com/office/drawing/2014/main" val="2684666335"/>
                    </a:ext>
                  </a:extLst>
                </a:gridCol>
              </a:tblGrid>
              <a:tr h="127639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South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Korea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Students wear uniforms at school and outside the school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is to show discipline even outside of class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225529"/>
                  </a:ext>
                </a:extLst>
              </a:tr>
              <a:tr h="13499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Germany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Students have a </a:t>
                      </a:r>
                      <a:r>
                        <a:rPr kumimoji="0" lang="en-US" altLang="zh-CN" sz="28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     </a:t>
                      </a:r>
                      <a:r>
                        <a:rPr kumimoji="0" lang="zh-CN" altLang="en-US" sz="28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call their teachers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 do this to show respect for their teachers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4162938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5778893" y="2319511"/>
            <a:ext cx="8915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 rule</a:t>
            </a:r>
            <a:endParaRPr lang="zh-CN" altLang="en-US" sz="32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53700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Germany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have a rule to call their teachers.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可知，在德国，学生有称呼老师的规定。故填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7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83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334566" y="1196752"/>
          <a:ext cx="11521280" cy="2159254"/>
        </p:xfrm>
        <a:graphic>
          <a:graphicData uri="http://schemas.openxmlformats.org/drawingml/2006/table">
            <a:tbl>
              <a:tblPr firstRow="1" firstCol="1" bandRow="1"/>
              <a:tblGrid>
                <a:gridCol w="2520280">
                  <a:extLst>
                    <a:ext uri="{9D8B030D-6E8A-4147-A177-3AD203B41FA5}">
                      <a16:colId xmlns:a16="http://schemas.microsoft.com/office/drawing/2014/main" val="1774872007"/>
                    </a:ext>
                  </a:extLst>
                </a:gridCol>
                <a:gridCol w="9001000">
                  <a:extLst>
                    <a:ext uri="{9D8B030D-6E8A-4147-A177-3AD203B41FA5}">
                      <a16:colId xmlns:a16="http://schemas.microsoft.com/office/drawing/2014/main" val="2684666335"/>
                    </a:ext>
                  </a:extLst>
                </a:gridCol>
              </a:tblGrid>
              <a:tr h="201153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Finland   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 matter what the </a:t>
                      </a:r>
                      <a:r>
                        <a:rPr kumimoji="0" lang="en-US" altLang="zh-CN" sz="28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                  </a:t>
                      </a: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 like, students always have outdoor playtime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 is because they believe playtime is important for learning and health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4162938"/>
                  </a:ext>
                </a:extLst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6076285" y="1206179"/>
            <a:ext cx="1420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weather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375846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what the weather is like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always have outdoor playtime.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可知，无论天气如何，芬兰的学生总是有户外玩耍的时间。故填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weather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7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07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新趋势题型-4字.eps" descr="id:21475004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2310585"/>
            <a:ext cx="4896544" cy="5893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816" y="834275"/>
            <a:ext cx="11572037" cy="128751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898232" y="2123331"/>
            <a:ext cx="20377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阅读填表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096299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本文主要介绍了不同的国家有不同的校规和传统。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258899"/>
            <a:ext cx="2664296" cy="651057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5087094" y="4843075"/>
            <a:ext cx="675960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重庆江北区期中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05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some parts of the US, students can ride horses to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special places to tie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 their horses and keep them safe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because riding horses is very common in those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429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South Korea, students wear uniforms at school and outside the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to show discipline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纪律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outside of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see many students wearing the same uniforms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often wait for the bus or walk together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12702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Germany, students have a rule to call their teachers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use formal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正式的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titles like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Frau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this to show respect for their teachers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important for them to be polite and respectful to their teachers all the time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53551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Finland, students have a special rule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matter what the weather is like, they always have outdoor playtime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if it’s raining or snowing, they go outside to play games in nature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because they believe playtime is important for learning and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54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unusual school rules show us how different countries have their different ways of doing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interesting to see how rules can be special and show the values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traditions of each place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736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908720"/>
          <a:ext cx="11521279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3456384">
                  <a:extLst>
                    <a:ext uri="{9D8B030D-6E8A-4147-A177-3AD203B41FA5}">
                      <a16:colId xmlns:a16="http://schemas.microsoft.com/office/drawing/2014/main" val="1787411008"/>
                    </a:ext>
                  </a:extLst>
                </a:gridCol>
                <a:gridCol w="8064895">
                  <a:extLst>
                    <a:ext uri="{9D8B030D-6E8A-4147-A177-3AD203B41FA5}">
                      <a16:colId xmlns:a16="http://schemas.microsoft.com/office/drawing/2014/main" val="1667492579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These unusual school rules show us how </a:t>
                      </a:r>
                      <a:r>
                        <a:rPr lang="en-US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            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countries have their different ways of doing things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3453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Countries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Rules and 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0" lang="zh-CN" altLang="en-US" sz="24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kumimoji="0" lang="zh-CN" alt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2649607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5698169" y="960871"/>
            <a:ext cx="1323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different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6178698" y="2074958"/>
            <a:ext cx="15468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Traditions</a:t>
            </a:r>
            <a:endParaRPr lang="zh-CN" altLang="en-US" sz="2400"/>
          </a:p>
        </p:txBody>
      </p:sp>
      <p:cxnSp>
        <p:nvCxnSpPr>
          <p:cNvPr id="7" name="直接连接符 6"/>
          <p:cNvCxnSpPr/>
          <p:nvPr/>
        </p:nvCxnSpPr>
        <p:spPr>
          <a:xfrm>
            <a:off x="5970541" y="2478228"/>
            <a:ext cx="247415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66200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unusual school rules show us how different countries have their different ways of doing things.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可知，这些不同寻常的校规向我们展示了不同的国家有着不同的做事方式。故填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31217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interesting to see how rules can be special and show the values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价值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traditions of each place.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以及表格内容可知，此处介绍了一些规则和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统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传统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，此处用名词复数，首字母要大写。故填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58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908720"/>
          <a:ext cx="11521279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3240360">
                  <a:extLst>
                    <a:ext uri="{9D8B030D-6E8A-4147-A177-3AD203B41FA5}">
                      <a16:colId xmlns:a16="http://schemas.microsoft.com/office/drawing/2014/main" val="1787411008"/>
                    </a:ext>
                  </a:extLst>
                </a:gridCol>
                <a:gridCol w="8280919">
                  <a:extLst>
                    <a:ext uri="{9D8B030D-6E8A-4147-A177-3AD203B41FA5}">
                      <a16:colId xmlns:a16="http://schemas.microsoft.com/office/drawing/2014/main" val="1667492579"/>
                    </a:ext>
                  </a:extLst>
                </a:gridCol>
              </a:tblGrid>
              <a:tr h="2612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</a:t>
                      </a:r>
                      <a:r>
                        <a:rPr lang="en-US" sz="28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      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parts of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Students can ride horses to school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They have special places to tie up their horses and keep them safe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Riding horses is very common</a:t>
                      </a:r>
                      <a:r>
                        <a:rPr kumimoji="0" lang="en-US" altLang="zh-CN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90365"/>
                  </a:ext>
                </a:extLst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935504" y="1308011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some</a:t>
            </a:r>
            <a:endParaRPr lang="zh-CN" altLang="en-US"/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2917911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some parts of the US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can ride horses to school.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可知，此处介绍的是美国的一些地区的校规。故填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7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48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548</Words>
  <Application>Microsoft Office PowerPoint</Application>
  <PresentationFormat>自定义</PresentationFormat>
  <Paragraphs>36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